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696" r:id="rId5"/>
  </p:sldMasterIdLst>
  <p:sldIdLst>
    <p:sldId id="262" r:id="rId6"/>
    <p:sldId id="264" r:id="rId7"/>
    <p:sldId id="267" r:id="rId8"/>
    <p:sldId id="274" r:id="rId9"/>
    <p:sldId id="271" r:id="rId10"/>
    <p:sldId id="269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C7E"/>
    <a:srgbClr val="FF5332"/>
    <a:srgbClr val="D9ECCD"/>
    <a:srgbClr val="FCEAC6"/>
    <a:srgbClr val="FCEAC1"/>
    <a:srgbClr val="E06786"/>
    <a:srgbClr val="D7EBC7"/>
    <a:srgbClr val="B6DAE0"/>
    <a:srgbClr val="E5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2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8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5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9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5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0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5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3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4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9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0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4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46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98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6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9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8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0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4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3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7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3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0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5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4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1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7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7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1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9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2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9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4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0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8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7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9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3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6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5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9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1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2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2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3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https://www.facebook.com/groups/629898828017053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https://www.facebook.com/groups/629898828017053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896446" y="-1442489"/>
            <a:ext cx="17332430" cy="1070550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0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1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F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896446" y="-1442489"/>
            <a:ext cx="17332430" cy="10705504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77515" y="449179"/>
            <a:ext cx="11069053" cy="55505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58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F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896446" y="-1442489"/>
            <a:ext cx="17332430" cy="10705504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304800" y="368969"/>
            <a:ext cx="11566357" cy="5919536"/>
          </a:xfrm>
          <a:prstGeom prst="roundRect">
            <a:avLst>
              <a:gd name="adj" fmla="val 82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1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8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F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896446" y="-1442489"/>
            <a:ext cx="17332430" cy="10705504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633090" y="945092"/>
            <a:ext cx="9320463" cy="3787329"/>
          </a:xfrm>
          <a:prstGeom prst="roundRect">
            <a:avLst>
              <a:gd name="adj" fmla="val 82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1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4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F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896446" y="-1442489"/>
            <a:ext cx="17332430" cy="10705504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60421" y="183092"/>
            <a:ext cx="11823031" cy="6522508"/>
          </a:xfrm>
          <a:prstGeom prst="roundRect">
            <a:avLst>
              <a:gd name="adj" fmla="val 58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1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1.svg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25.sv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9.sv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9" Type="http://schemas.openxmlformats.org/officeDocument/2006/relationships/image" Target="../media/image27.sv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07259" y="1764631"/>
            <a:ext cx="10331116" cy="3834064"/>
          </a:xfrm>
          <a:prstGeom prst="roundRect">
            <a:avLst>
              <a:gd name="adj" fmla="val 639"/>
            </a:avLst>
          </a:prstGeom>
          <a:solidFill>
            <a:schemeClr val="bg1"/>
          </a:solidFill>
          <a:ln>
            <a:solidFill>
              <a:srgbClr val="2E5C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101815" y="1834519"/>
            <a:ext cx="10156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Tìm và nối các từ có ý nghĩa tương đồng ở cột A với các từ ở cột B? </a:t>
            </a:r>
            <a:endParaRPr lang="en-GB" sz="32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083417"/>
              </p:ext>
            </p:extLst>
          </p:nvPr>
        </p:nvGraphicFramePr>
        <p:xfrm>
          <a:off x="3150836" y="2743200"/>
          <a:ext cx="2475832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832">
                  <a:extLst>
                    <a:ext uri="{9D8B030D-6E8A-4147-A177-3AD203B41FA5}">
                      <a16:colId xmlns:a16="http://schemas.microsoft.com/office/drawing/2014/main" val="3539379870"/>
                    </a:ext>
                  </a:extLst>
                </a:gridCol>
              </a:tblGrid>
              <a:tr h="48837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  <a:endParaRPr lang="en-GB" sz="280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A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85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má, u, bầm </a:t>
                      </a:r>
                      <a:endParaRPr lang="en-GB" sz="280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79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cha, thầy </a:t>
                      </a:r>
                      <a:endParaRPr lang="en-GB" sz="280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21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xe lửa </a:t>
                      </a:r>
                      <a:endParaRPr lang="en-GB" sz="280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8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hùm, cọp </a:t>
                      </a:r>
                      <a:endParaRPr lang="en-GB" sz="280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9582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815733"/>
              </p:ext>
            </p:extLst>
          </p:nvPr>
        </p:nvGraphicFramePr>
        <p:xfrm>
          <a:off x="6798459" y="2743200"/>
          <a:ext cx="2475832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832">
                  <a:extLst>
                    <a:ext uri="{9D8B030D-6E8A-4147-A177-3AD203B41FA5}">
                      <a16:colId xmlns:a16="http://schemas.microsoft.com/office/drawing/2014/main" val="35393798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  <a:endParaRPr lang="en-GB" sz="280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A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85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tàu hoả </a:t>
                      </a:r>
                      <a:endParaRPr lang="en-GB" sz="280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79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mẹ</a:t>
                      </a:r>
                      <a:endParaRPr lang="en-GB" sz="280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21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hổ </a:t>
                      </a:r>
                      <a:endParaRPr lang="en-GB" sz="280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8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</a:t>
                      </a:r>
                      <a:endParaRPr lang="en-GB" sz="280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958200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836" y="653080"/>
            <a:ext cx="5749026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1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604" y="-117281"/>
            <a:ext cx="2046954" cy="247747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094499"/>
              </p:ext>
            </p:extLst>
          </p:nvPr>
        </p:nvGraphicFramePr>
        <p:xfrm>
          <a:off x="2431425" y="790074"/>
          <a:ext cx="339186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1860">
                  <a:extLst>
                    <a:ext uri="{9D8B030D-6E8A-4147-A177-3AD203B41FA5}">
                      <a16:colId xmlns:a16="http://schemas.microsoft.com/office/drawing/2014/main" val="3539379870"/>
                    </a:ext>
                  </a:extLst>
                </a:gridCol>
              </a:tblGrid>
              <a:tr h="488375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  <a:endParaRPr lang="en-GB" sz="400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A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85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 smtClean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má, u, bầm </a:t>
                      </a:r>
                      <a:endParaRPr lang="en-GB" sz="400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79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 smtClean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cha, thầy </a:t>
                      </a:r>
                      <a:endParaRPr lang="en-GB" sz="400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21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 smtClean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xe lửa </a:t>
                      </a:r>
                      <a:endParaRPr lang="en-GB" sz="400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8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 smtClean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hùm, cọp </a:t>
                      </a:r>
                      <a:endParaRPr lang="en-GB" sz="400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9582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414138"/>
              </p:ext>
            </p:extLst>
          </p:nvPr>
        </p:nvGraphicFramePr>
        <p:xfrm>
          <a:off x="7520355" y="790074"/>
          <a:ext cx="3356194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6194">
                  <a:extLst>
                    <a:ext uri="{9D8B030D-6E8A-4147-A177-3AD203B41FA5}">
                      <a16:colId xmlns:a16="http://schemas.microsoft.com/office/drawing/2014/main" val="35393798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  <a:endParaRPr lang="en-GB" sz="400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A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85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 smtClean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tàu hoả </a:t>
                      </a:r>
                      <a:endParaRPr lang="en-GB" sz="400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79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 smtClean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mẹ</a:t>
                      </a:r>
                      <a:endParaRPr lang="en-GB" sz="400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21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 smtClean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hổ </a:t>
                      </a:r>
                      <a:endParaRPr lang="en-GB" sz="400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8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err="1" smtClean="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</a:t>
                      </a:r>
                      <a:endParaRPr lang="en-GB" sz="400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958200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5823285" y="1864896"/>
            <a:ext cx="1697070" cy="6777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3" idx="3"/>
          </p:cNvCxnSpPr>
          <p:nvPr/>
        </p:nvCxnSpPr>
        <p:spPr>
          <a:xfrm>
            <a:off x="5823285" y="2542674"/>
            <a:ext cx="1697070" cy="14425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823285" y="1864896"/>
            <a:ext cx="1697070" cy="15921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823285" y="3306083"/>
            <a:ext cx="1697070" cy="6791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336842" y="4748674"/>
            <a:ext cx="10229516" cy="1229895"/>
            <a:chOff x="1080168" y="4729697"/>
            <a:chExt cx="10229516" cy="1229895"/>
          </a:xfrm>
        </p:grpSpPr>
        <p:sp>
          <p:nvSpPr>
            <p:cNvPr id="15" name="Rounded Rectangle 14"/>
            <p:cNvSpPr/>
            <p:nvPr/>
          </p:nvSpPr>
          <p:spPr>
            <a:xfrm>
              <a:off x="1080168" y="4729697"/>
              <a:ext cx="9972844" cy="1229895"/>
            </a:xfrm>
            <a:custGeom>
              <a:avLst/>
              <a:gdLst>
                <a:gd name="connsiteX0" fmla="*/ 0 w 10363200"/>
                <a:gd name="connsiteY0" fmla="*/ 187162 h 1122948"/>
                <a:gd name="connsiteX1" fmla="*/ 187162 w 10363200"/>
                <a:gd name="connsiteY1" fmla="*/ 0 h 1122948"/>
                <a:gd name="connsiteX2" fmla="*/ 10176038 w 10363200"/>
                <a:gd name="connsiteY2" fmla="*/ 0 h 1122948"/>
                <a:gd name="connsiteX3" fmla="*/ 10363200 w 10363200"/>
                <a:gd name="connsiteY3" fmla="*/ 187162 h 1122948"/>
                <a:gd name="connsiteX4" fmla="*/ 10363200 w 10363200"/>
                <a:gd name="connsiteY4" fmla="*/ 935786 h 1122948"/>
                <a:gd name="connsiteX5" fmla="*/ 10176038 w 10363200"/>
                <a:gd name="connsiteY5" fmla="*/ 1122948 h 1122948"/>
                <a:gd name="connsiteX6" fmla="*/ 187162 w 10363200"/>
                <a:gd name="connsiteY6" fmla="*/ 1122948 h 1122948"/>
                <a:gd name="connsiteX7" fmla="*/ 0 w 10363200"/>
                <a:gd name="connsiteY7" fmla="*/ 935786 h 1122948"/>
                <a:gd name="connsiteX8" fmla="*/ 0 w 10363200"/>
                <a:gd name="connsiteY8" fmla="*/ 187162 h 1122948"/>
                <a:gd name="connsiteX0" fmla="*/ 0 w 10363200"/>
                <a:gd name="connsiteY0" fmla="*/ 294109 h 1229895"/>
                <a:gd name="connsiteX1" fmla="*/ 187162 w 10363200"/>
                <a:gd name="connsiteY1" fmla="*/ 106947 h 1229895"/>
                <a:gd name="connsiteX2" fmla="*/ 10176038 w 10363200"/>
                <a:gd name="connsiteY2" fmla="*/ 106947 h 1229895"/>
                <a:gd name="connsiteX3" fmla="*/ 10363200 w 10363200"/>
                <a:gd name="connsiteY3" fmla="*/ 294109 h 1229895"/>
                <a:gd name="connsiteX4" fmla="*/ 10363200 w 10363200"/>
                <a:gd name="connsiteY4" fmla="*/ 1042733 h 1229895"/>
                <a:gd name="connsiteX5" fmla="*/ 10176038 w 10363200"/>
                <a:gd name="connsiteY5" fmla="*/ 1229895 h 1229895"/>
                <a:gd name="connsiteX6" fmla="*/ 187162 w 10363200"/>
                <a:gd name="connsiteY6" fmla="*/ 1229895 h 1229895"/>
                <a:gd name="connsiteX7" fmla="*/ 0 w 10363200"/>
                <a:gd name="connsiteY7" fmla="*/ 1042733 h 1229895"/>
                <a:gd name="connsiteX8" fmla="*/ 0 w 10363200"/>
                <a:gd name="connsiteY8" fmla="*/ 294109 h 1229895"/>
                <a:gd name="connsiteX0" fmla="*/ 0 w 10363200"/>
                <a:gd name="connsiteY0" fmla="*/ 294109 h 1229895"/>
                <a:gd name="connsiteX1" fmla="*/ 187162 w 10363200"/>
                <a:gd name="connsiteY1" fmla="*/ 106947 h 1229895"/>
                <a:gd name="connsiteX2" fmla="*/ 10176038 w 10363200"/>
                <a:gd name="connsiteY2" fmla="*/ 106947 h 1229895"/>
                <a:gd name="connsiteX3" fmla="*/ 10363200 w 10363200"/>
                <a:gd name="connsiteY3" fmla="*/ 294109 h 1229895"/>
                <a:gd name="connsiteX4" fmla="*/ 10363200 w 10363200"/>
                <a:gd name="connsiteY4" fmla="*/ 1042733 h 1229895"/>
                <a:gd name="connsiteX5" fmla="*/ 10176038 w 10363200"/>
                <a:gd name="connsiteY5" fmla="*/ 1229895 h 1229895"/>
                <a:gd name="connsiteX6" fmla="*/ 187162 w 10363200"/>
                <a:gd name="connsiteY6" fmla="*/ 1229895 h 1229895"/>
                <a:gd name="connsiteX7" fmla="*/ 0 w 10363200"/>
                <a:gd name="connsiteY7" fmla="*/ 1042733 h 1229895"/>
                <a:gd name="connsiteX8" fmla="*/ 0 w 10363200"/>
                <a:gd name="connsiteY8" fmla="*/ 294109 h 1229895"/>
                <a:gd name="connsiteX0" fmla="*/ 0 w 10363200"/>
                <a:gd name="connsiteY0" fmla="*/ 294109 h 1229895"/>
                <a:gd name="connsiteX1" fmla="*/ 187162 w 10363200"/>
                <a:gd name="connsiteY1" fmla="*/ 106947 h 1229895"/>
                <a:gd name="connsiteX2" fmla="*/ 10176038 w 10363200"/>
                <a:gd name="connsiteY2" fmla="*/ 106947 h 1229895"/>
                <a:gd name="connsiteX3" fmla="*/ 10363200 w 10363200"/>
                <a:gd name="connsiteY3" fmla="*/ 294109 h 1229895"/>
                <a:gd name="connsiteX4" fmla="*/ 10363200 w 10363200"/>
                <a:gd name="connsiteY4" fmla="*/ 1042733 h 1229895"/>
                <a:gd name="connsiteX5" fmla="*/ 10176038 w 10363200"/>
                <a:gd name="connsiteY5" fmla="*/ 1229895 h 1229895"/>
                <a:gd name="connsiteX6" fmla="*/ 187162 w 10363200"/>
                <a:gd name="connsiteY6" fmla="*/ 1229895 h 1229895"/>
                <a:gd name="connsiteX7" fmla="*/ 0 w 10363200"/>
                <a:gd name="connsiteY7" fmla="*/ 1042733 h 1229895"/>
                <a:gd name="connsiteX8" fmla="*/ 0 w 10363200"/>
                <a:gd name="connsiteY8" fmla="*/ 294109 h 1229895"/>
                <a:gd name="connsiteX0" fmla="*/ 85558 w 10448758"/>
                <a:gd name="connsiteY0" fmla="*/ 294109 h 1229895"/>
                <a:gd name="connsiteX1" fmla="*/ 272720 w 10448758"/>
                <a:gd name="connsiteY1" fmla="*/ 106947 h 1229895"/>
                <a:gd name="connsiteX2" fmla="*/ 10261596 w 10448758"/>
                <a:gd name="connsiteY2" fmla="*/ 106947 h 1229895"/>
                <a:gd name="connsiteX3" fmla="*/ 10448758 w 10448758"/>
                <a:gd name="connsiteY3" fmla="*/ 294109 h 1229895"/>
                <a:gd name="connsiteX4" fmla="*/ 10448758 w 10448758"/>
                <a:gd name="connsiteY4" fmla="*/ 1042733 h 1229895"/>
                <a:gd name="connsiteX5" fmla="*/ 10261596 w 10448758"/>
                <a:gd name="connsiteY5" fmla="*/ 1229895 h 1229895"/>
                <a:gd name="connsiteX6" fmla="*/ 272720 w 10448758"/>
                <a:gd name="connsiteY6" fmla="*/ 1229895 h 1229895"/>
                <a:gd name="connsiteX7" fmla="*/ 85558 w 10448758"/>
                <a:gd name="connsiteY7" fmla="*/ 1042733 h 1229895"/>
                <a:gd name="connsiteX8" fmla="*/ 85558 w 10448758"/>
                <a:gd name="connsiteY8" fmla="*/ 294109 h 1229895"/>
                <a:gd name="connsiteX0" fmla="*/ 85558 w 10625221"/>
                <a:gd name="connsiteY0" fmla="*/ 294109 h 1229895"/>
                <a:gd name="connsiteX1" fmla="*/ 272720 w 10625221"/>
                <a:gd name="connsiteY1" fmla="*/ 106947 h 1229895"/>
                <a:gd name="connsiteX2" fmla="*/ 10261596 w 10625221"/>
                <a:gd name="connsiteY2" fmla="*/ 106947 h 1229895"/>
                <a:gd name="connsiteX3" fmla="*/ 10625221 w 10625221"/>
                <a:gd name="connsiteY3" fmla="*/ 326193 h 1229895"/>
                <a:gd name="connsiteX4" fmla="*/ 10448758 w 10625221"/>
                <a:gd name="connsiteY4" fmla="*/ 1042733 h 1229895"/>
                <a:gd name="connsiteX5" fmla="*/ 10261596 w 10625221"/>
                <a:gd name="connsiteY5" fmla="*/ 1229895 h 1229895"/>
                <a:gd name="connsiteX6" fmla="*/ 272720 w 10625221"/>
                <a:gd name="connsiteY6" fmla="*/ 1229895 h 1229895"/>
                <a:gd name="connsiteX7" fmla="*/ 85558 w 10625221"/>
                <a:gd name="connsiteY7" fmla="*/ 1042733 h 1229895"/>
                <a:gd name="connsiteX8" fmla="*/ 85558 w 10625221"/>
                <a:gd name="connsiteY8" fmla="*/ 294109 h 122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25221" h="1229895">
                  <a:moveTo>
                    <a:pt x="85558" y="294109"/>
                  </a:moveTo>
                  <a:cubicBezTo>
                    <a:pt x="85558" y="190742"/>
                    <a:pt x="169353" y="106947"/>
                    <a:pt x="272720" y="106947"/>
                  </a:cubicBezTo>
                  <a:cubicBezTo>
                    <a:pt x="3650471" y="-133685"/>
                    <a:pt x="6931971" y="106947"/>
                    <a:pt x="10261596" y="106947"/>
                  </a:cubicBezTo>
                  <a:cubicBezTo>
                    <a:pt x="10364963" y="106947"/>
                    <a:pt x="10625221" y="222826"/>
                    <a:pt x="10625221" y="326193"/>
                  </a:cubicBezTo>
                  <a:lnTo>
                    <a:pt x="10448758" y="1042733"/>
                  </a:lnTo>
                  <a:cubicBezTo>
                    <a:pt x="10448758" y="1146100"/>
                    <a:pt x="10364963" y="1229895"/>
                    <a:pt x="10261596" y="1229895"/>
                  </a:cubicBezTo>
                  <a:lnTo>
                    <a:pt x="272720" y="1229895"/>
                  </a:lnTo>
                  <a:cubicBezTo>
                    <a:pt x="169353" y="1229895"/>
                    <a:pt x="85558" y="1146100"/>
                    <a:pt x="85558" y="1042733"/>
                  </a:cubicBezTo>
                  <a:cubicBezTo>
                    <a:pt x="85558" y="793192"/>
                    <a:pt x="-106948" y="543650"/>
                    <a:pt x="85558" y="294109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475873" y="4823465"/>
              <a:ext cx="983381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i="1" dirty="0" err="1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</a:t>
              </a:r>
              <a:r>
                <a:rPr lang="vi-VN" sz="3200" i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eo em, các từ có </a:t>
              </a:r>
              <a:r>
                <a:rPr lang="vi-VN" sz="3200" i="1" dirty="0" err="1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vi-VN" sz="3200" i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200" i="1" dirty="0" err="1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giống</a:t>
              </a:r>
              <a:r>
                <a:rPr lang="vi-VN" sz="3200" i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nhau </a:t>
              </a:r>
              <a:r>
                <a:rPr lang="vi-VN" sz="3200" i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như vậy được gọi là từ gì?</a:t>
              </a:r>
              <a:endParaRPr lang="en-GB" sz="3200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Freeform 23"/>
          <p:cNvSpPr/>
          <p:nvPr/>
        </p:nvSpPr>
        <p:spPr>
          <a:xfrm rot="5400000">
            <a:off x="683442" y="3645674"/>
            <a:ext cx="1584861" cy="1513974"/>
          </a:xfrm>
          <a:custGeom>
            <a:avLst/>
            <a:gdLst/>
            <a:ahLst/>
            <a:cxnLst/>
            <a:rect l="l" t="t" r="r" b="b"/>
            <a:pathLst>
              <a:path w="9169471" h="8229600">
                <a:moveTo>
                  <a:pt x="0" y="0"/>
                </a:moveTo>
                <a:lnTo>
                  <a:pt x="9169470" y="0"/>
                </a:lnTo>
                <a:lnTo>
                  <a:pt x="916947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6132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/>
          <p:cNvSpPr/>
          <p:nvPr/>
        </p:nvSpPr>
        <p:spPr>
          <a:xfrm rot="20248997">
            <a:off x="5894763" y="4720473"/>
            <a:ext cx="9436383" cy="2798893"/>
          </a:xfrm>
          <a:custGeom>
            <a:avLst/>
            <a:gdLst/>
            <a:ahLst/>
            <a:cxnLst/>
            <a:rect l="l" t="t" r="r" b="b"/>
            <a:pathLst>
              <a:path w="23034964" h="12496468">
                <a:moveTo>
                  <a:pt x="0" y="0"/>
                </a:moveTo>
                <a:lnTo>
                  <a:pt x="23034964" y="0"/>
                </a:lnTo>
                <a:lnTo>
                  <a:pt x="23034964" y="12496468"/>
                </a:lnTo>
                <a:lnTo>
                  <a:pt x="0" y="124964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b="-105066"/>
            </a:stretch>
          </a:blipFill>
        </p:spPr>
      </p:sp>
      <p:sp>
        <p:nvSpPr>
          <p:cNvPr id="17" name="Freeform 3"/>
          <p:cNvSpPr/>
          <p:nvPr/>
        </p:nvSpPr>
        <p:spPr>
          <a:xfrm rot="862905">
            <a:off x="-1620832" y="4881059"/>
            <a:ext cx="9436383" cy="2798893"/>
          </a:xfrm>
          <a:custGeom>
            <a:avLst/>
            <a:gdLst/>
            <a:ahLst/>
            <a:cxnLst/>
            <a:rect l="l" t="t" r="r" b="b"/>
            <a:pathLst>
              <a:path w="23034964" h="12496468">
                <a:moveTo>
                  <a:pt x="0" y="0"/>
                </a:moveTo>
                <a:lnTo>
                  <a:pt x="23034964" y="0"/>
                </a:lnTo>
                <a:lnTo>
                  <a:pt x="23034964" y="12496468"/>
                </a:lnTo>
                <a:lnTo>
                  <a:pt x="0" y="124964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b="-105066"/>
            </a:stretch>
          </a:blipFill>
        </p:spPr>
      </p:sp>
      <p:grpSp>
        <p:nvGrpSpPr>
          <p:cNvPr id="19" name="Group 18"/>
          <p:cNvGrpSpPr/>
          <p:nvPr/>
        </p:nvGrpSpPr>
        <p:grpSpPr>
          <a:xfrm>
            <a:off x="-1425074" y="3155225"/>
            <a:ext cx="13879137" cy="3702775"/>
            <a:chOff x="-1853056" y="4907151"/>
            <a:chExt cx="20818705" cy="5554162"/>
          </a:xfrm>
        </p:grpSpPr>
        <p:sp>
          <p:nvSpPr>
            <p:cNvPr id="10" name="Freeform 10"/>
            <p:cNvSpPr/>
            <p:nvPr/>
          </p:nvSpPr>
          <p:spPr>
            <a:xfrm>
              <a:off x="-1853056" y="4907151"/>
              <a:ext cx="7829496" cy="5554162"/>
            </a:xfrm>
            <a:custGeom>
              <a:avLst/>
              <a:gdLst/>
              <a:ahLst/>
              <a:cxnLst/>
              <a:rect l="l" t="t" r="r" b="b"/>
              <a:pathLst>
                <a:path w="12246596" h="9889126">
                  <a:moveTo>
                    <a:pt x="0" y="0"/>
                  </a:moveTo>
                  <a:lnTo>
                    <a:pt x="12246596" y="0"/>
                  </a:lnTo>
                  <a:lnTo>
                    <a:pt x="12246596" y="9889126"/>
                  </a:lnTo>
                  <a:lnTo>
                    <a:pt x="0" y="9889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2271908" y="5127951"/>
              <a:ext cx="6693741" cy="5292903"/>
            </a:xfrm>
            <a:custGeom>
              <a:avLst/>
              <a:gdLst/>
              <a:ahLst/>
              <a:cxnLst/>
              <a:rect l="l" t="t" r="r" b="b"/>
              <a:pathLst>
                <a:path w="12246596" h="9889126">
                  <a:moveTo>
                    <a:pt x="0" y="0"/>
                  </a:moveTo>
                  <a:lnTo>
                    <a:pt x="12246596" y="0"/>
                  </a:lnTo>
                  <a:lnTo>
                    <a:pt x="12246596" y="9889126"/>
                  </a:lnTo>
                  <a:lnTo>
                    <a:pt x="0" y="9889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5717154" y="8615526"/>
              <a:ext cx="1267251" cy="1667962"/>
            </a:xfrm>
            <a:custGeom>
              <a:avLst/>
              <a:gdLst/>
              <a:ahLst/>
              <a:cxnLst/>
              <a:rect l="l" t="t" r="r" b="b"/>
              <a:pathLst>
                <a:path w="2237122" h="3608261">
                  <a:moveTo>
                    <a:pt x="0" y="0"/>
                  </a:moveTo>
                  <a:lnTo>
                    <a:pt x="2237122" y="0"/>
                  </a:lnTo>
                  <a:lnTo>
                    <a:pt x="2237122" y="3608261"/>
                  </a:lnTo>
                  <a:lnTo>
                    <a:pt x="0" y="3608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6965415" y="8720587"/>
              <a:ext cx="1041016" cy="1478736"/>
            </a:xfrm>
            <a:custGeom>
              <a:avLst/>
              <a:gdLst/>
              <a:ahLst/>
              <a:cxnLst/>
              <a:rect l="l" t="t" r="r" b="b"/>
              <a:pathLst>
                <a:path w="1272734" h="2095819">
                  <a:moveTo>
                    <a:pt x="0" y="0"/>
                  </a:moveTo>
                  <a:lnTo>
                    <a:pt x="1272734" y="0"/>
                  </a:lnTo>
                  <a:lnTo>
                    <a:pt x="1272734" y="2095819"/>
                  </a:lnTo>
                  <a:lnTo>
                    <a:pt x="0" y="2095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flipH="1">
              <a:off x="10982249" y="8176798"/>
              <a:ext cx="1272734" cy="2095819"/>
            </a:xfrm>
            <a:custGeom>
              <a:avLst/>
              <a:gdLst/>
              <a:ahLst/>
              <a:cxnLst/>
              <a:rect l="l" t="t" r="r" b="b"/>
              <a:pathLst>
                <a:path w="1272734" h="2095819">
                  <a:moveTo>
                    <a:pt x="1272734" y="0"/>
                  </a:moveTo>
                  <a:lnTo>
                    <a:pt x="0" y="0"/>
                  </a:lnTo>
                  <a:lnTo>
                    <a:pt x="0" y="2095819"/>
                  </a:lnTo>
                  <a:lnTo>
                    <a:pt x="1272734" y="2095819"/>
                  </a:lnTo>
                  <a:lnTo>
                    <a:pt x="127273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8285074" y="9631248"/>
              <a:ext cx="2783867" cy="789606"/>
            </a:xfrm>
            <a:custGeom>
              <a:avLst/>
              <a:gdLst/>
              <a:ahLst/>
              <a:cxnLst/>
              <a:rect l="l" t="t" r="r" b="b"/>
              <a:pathLst>
                <a:path w="2783867" h="789606">
                  <a:moveTo>
                    <a:pt x="0" y="0"/>
                  </a:moveTo>
                  <a:lnTo>
                    <a:pt x="2783866" y="0"/>
                  </a:lnTo>
                  <a:lnTo>
                    <a:pt x="2783866" y="789606"/>
                  </a:lnTo>
                  <a:lnTo>
                    <a:pt x="0" y="789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22593" r="65653" b="53826"/>
          <a:stretch/>
        </p:blipFill>
        <p:spPr>
          <a:xfrm>
            <a:off x="5408620" y="1083409"/>
            <a:ext cx="619795" cy="44978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4" t="1851" r="7778" b="70741"/>
          <a:stretch/>
        </p:blipFill>
        <p:spPr>
          <a:xfrm>
            <a:off x="10625782" y="3280228"/>
            <a:ext cx="659771" cy="64240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3" t="12222" r="48518" b="67037"/>
          <a:stretch/>
        </p:blipFill>
        <p:spPr>
          <a:xfrm rot="20739637">
            <a:off x="1357756" y="3709928"/>
            <a:ext cx="502393" cy="541038"/>
          </a:xfrm>
          <a:prstGeom prst="rect">
            <a:avLst/>
          </a:prstGeom>
        </p:spPr>
      </p:pic>
      <p:sp>
        <p:nvSpPr>
          <p:cNvPr id="22" name="Freeform 8"/>
          <p:cNvSpPr/>
          <p:nvPr/>
        </p:nvSpPr>
        <p:spPr>
          <a:xfrm rot="660939" flipH="1">
            <a:off x="4297278" y="3617663"/>
            <a:ext cx="2753153" cy="2184520"/>
          </a:xfrm>
          <a:custGeom>
            <a:avLst/>
            <a:gdLst/>
            <a:ahLst/>
            <a:cxnLst/>
            <a:rect l="l" t="t" r="r" b="b"/>
            <a:pathLst>
              <a:path w="6111381" h="4929847">
                <a:moveTo>
                  <a:pt x="0" y="0"/>
                </a:moveTo>
                <a:lnTo>
                  <a:pt x="6111381" y="0"/>
                </a:lnTo>
                <a:lnTo>
                  <a:pt x="6111381" y="4929847"/>
                </a:lnTo>
                <a:lnTo>
                  <a:pt x="0" y="492984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0016" y="740631"/>
            <a:ext cx="10841407" cy="265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41" y="609174"/>
            <a:ext cx="2641087" cy="548751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279778" y="576003"/>
            <a:ext cx="748502" cy="749869"/>
            <a:chOff x="1892968" y="3429000"/>
            <a:chExt cx="1074821" cy="1074821"/>
          </a:xfrm>
          <a:solidFill>
            <a:srgbClr val="E06786"/>
          </a:solidFill>
        </p:grpSpPr>
        <p:sp>
          <p:nvSpPr>
            <p:cNvPr id="4" name="Oval 3"/>
            <p:cNvSpPr/>
            <p:nvPr/>
          </p:nvSpPr>
          <p:spPr>
            <a:xfrm>
              <a:off x="1892968" y="3429000"/>
              <a:ext cx="1074821" cy="10748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01963" y="3527315"/>
              <a:ext cx="834661" cy="6248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/>
              <a:r>
                <a:rPr lang="en-GB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  <a:r>
                <a:rPr lang="en-GB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ớn</a:t>
              </a:r>
              <a:endParaRPr lang="en-GB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65248" y="3399187"/>
            <a:ext cx="777562" cy="749869"/>
            <a:chOff x="1851239" y="3429000"/>
            <a:chExt cx="1116550" cy="1074821"/>
          </a:xfrm>
          <a:solidFill>
            <a:srgbClr val="E06786"/>
          </a:solidFill>
        </p:grpSpPr>
        <p:sp>
          <p:nvSpPr>
            <p:cNvPr id="7" name="Oval 6"/>
            <p:cNvSpPr/>
            <p:nvPr/>
          </p:nvSpPr>
          <p:spPr>
            <a:xfrm>
              <a:off x="1892968" y="3429000"/>
              <a:ext cx="1074821" cy="10748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51239" y="3506588"/>
              <a:ext cx="1004969" cy="6248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/>
              <a:r>
                <a:rPr lang="en-GB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lượt</a:t>
              </a:r>
              <a:endParaRPr lang="en-GB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79778" y="4352055"/>
            <a:ext cx="748502" cy="749869"/>
            <a:chOff x="1939252" y="3424575"/>
            <a:chExt cx="1074821" cy="1074821"/>
          </a:xfrm>
          <a:solidFill>
            <a:srgbClr val="E06786"/>
          </a:solidFill>
        </p:grpSpPr>
        <p:sp>
          <p:nvSpPr>
            <p:cNvPr id="10" name="Oval 9"/>
            <p:cNvSpPr/>
            <p:nvPr/>
          </p:nvSpPr>
          <p:spPr>
            <a:xfrm>
              <a:off x="1939252" y="3424575"/>
              <a:ext cx="1074821" cy="10748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70449" y="3577853"/>
              <a:ext cx="878081" cy="62485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en-GB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yên</a:t>
              </a:r>
              <a:endParaRPr lang="en-GB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65118" y="5304921"/>
            <a:ext cx="777823" cy="749869"/>
            <a:chOff x="1954125" y="3472810"/>
            <a:chExt cx="1116926" cy="1074821"/>
          </a:xfrm>
          <a:solidFill>
            <a:srgbClr val="E06786"/>
          </a:solidFill>
        </p:grpSpPr>
        <p:sp>
          <p:nvSpPr>
            <p:cNvPr id="13" name="Oval 12"/>
            <p:cNvSpPr/>
            <p:nvPr/>
          </p:nvSpPr>
          <p:spPr>
            <a:xfrm>
              <a:off x="1996229" y="3472810"/>
              <a:ext cx="1074822" cy="10748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54125" y="3577853"/>
              <a:ext cx="1024530" cy="6248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/>
              <a:r>
                <a:rPr lang="en-GB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lành</a:t>
              </a:r>
              <a:endParaRPr lang="en-GB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79778" y="1493451"/>
            <a:ext cx="748502" cy="749869"/>
            <a:chOff x="1892968" y="3429000"/>
            <a:chExt cx="1074821" cy="1074821"/>
          </a:xfrm>
          <a:solidFill>
            <a:srgbClr val="E06786"/>
          </a:solidFill>
        </p:grpSpPr>
        <p:sp>
          <p:nvSpPr>
            <p:cNvPr id="16" name="Oval 15"/>
            <p:cNvSpPr/>
            <p:nvPr/>
          </p:nvSpPr>
          <p:spPr>
            <a:xfrm>
              <a:off x="1892968" y="3429000"/>
              <a:ext cx="1074821" cy="10748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37682" y="3536317"/>
              <a:ext cx="836578" cy="6248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/>
              <a:r>
                <a:rPr lang="en-GB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nơi</a:t>
              </a:r>
              <a:endParaRPr lang="en-GB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279778" y="2446319"/>
            <a:ext cx="748502" cy="749869"/>
            <a:chOff x="1892968" y="3429000"/>
            <a:chExt cx="1074821" cy="1074821"/>
          </a:xfrm>
          <a:solidFill>
            <a:srgbClr val="E06786"/>
          </a:solidFill>
        </p:grpSpPr>
        <p:sp>
          <p:nvSpPr>
            <p:cNvPr id="19" name="Oval 18"/>
            <p:cNvSpPr/>
            <p:nvPr/>
          </p:nvSpPr>
          <p:spPr>
            <a:xfrm>
              <a:off x="1892968" y="3429000"/>
              <a:ext cx="1074821" cy="10748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38073" y="3595050"/>
              <a:ext cx="927867" cy="6248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/>
              <a:r>
                <a:rPr lang="en-GB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ước</a:t>
              </a:r>
              <a:endParaRPr lang="en-GB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115826" y="701791"/>
            <a:ext cx="5071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GB" sz="3200" dirty="0" err="1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GB" sz="3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GB" sz="3200" dirty="0" err="1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GB" sz="3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endParaRPr lang="en-GB" sz="3200" b="1" dirty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15826" y="1631735"/>
            <a:ext cx="4147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GB" sz="3200" dirty="0" err="1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GB" sz="3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GB" sz="3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GB" sz="3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GB" sz="3200" dirty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15827" y="2560021"/>
            <a:ext cx="49811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GB" sz="3200" dirty="0" err="1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Sóng</a:t>
            </a:r>
            <a:r>
              <a:rPr lang="en-GB" sz="3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GB" sz="3200" dirty="0" err="1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GB" sz="3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lặng</a:t>
            </a:r>
            <a:endParaRPr lang="en-GB" sz="3200" b="1" dirty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15826" y="3491771"/>
            <a:ext cx="47616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GB" sz="3200" b="1" dirty="0" err="1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GB" sz="3200" b="1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GB" sz="3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GB" sz="3200" dirty="0" err="1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endParaRPr lang="en-GB" sz="3200" dirty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15827" y="4403025"/>
            <a:ext cx="47616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e. </a:t>
            </a:r>
            <a:r>
              <a:rPr lang="en-GB" sz="3200" dirty="0" err="1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Đao</a:t>
            </a:r>
            <a:r>
              <a:rPr lang="en-GB" sz="3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</a:t>
            </a:r>
            <a:r>
              <a:rPr lang="en-GB" sz="3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búa</a:t>
            </a:r>
            <a:r>
              <a:rPr lang="en-GB" sz="3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endParaRPr lang="en-GB" sz="3200" dirty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15826" y="5304921"/>
            <a:ext cx="5342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g. </a:t>
            </a:r>
            <a:r>
              <a:rPr lang="en-GB" sz="3200" dirty="0" err="1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GB" sz="3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GB" sz="3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GB" sz="3200" dirty="0" err="1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GB" sz="3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GB" sz="3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chốn</a:t>
            </a:r>
            <a:endParaRPr lang="en-GB" sz="3200" b="1" dirty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 t="34074" r="66667" b="39259"/>
          <a:stretch/>
        </p:blipFill>
        <p:spPr>
          <a:xfrm>
            <a:off x="7822869" y="5203973"/>
            <a:ext cx="673768" cy="6383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 t="34074" r="66667" b="39259"/>
          <a:stretch/>
        </p:blipFill>
        <p:spPr>
          <a:xfrm>
            <a:off x="8496636" y="3422060"/>
            <a:ext cx="673768" cy="6383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 t="34074" r="66667" b="39259"/>
          <a:stretch/>
        </p:blipFill>
        <p:spPr>
          <a:xfrm>
            <a:off x="8496637" y="4295839"/>
            <a:ext cx="673768" cy="63830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 t="34074" r="66667" b="39259"/>
          <a:stretch/>
        </p:blipFill>
        <p:spPr>
          <a:xfrm>
            <a:off x="7715463" y="657606"/>
            <a:ext cx="673768" cy="63830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 t="34074" r="66667" b="39259"/>
          <a:stretch/>
        </p:blipFill>
        <p:spPr>
          <a:xfrm>
            <a:off x="8925356" y="1549733"/>
            <a:ext cx="673768" cy="63830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 t="34074" r="66667" b="39259"/>
          <a:stretch/>
        </p:blipFill>
        <p:spPr>
          <a:xfrm>
            <a:off x="7515742" y="2460983"/>
            <a:ext cx="673768" cy="63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3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0.35156 0.5493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27454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0.2901 0.5439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27199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34245 0.1328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22" y="6644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3793 -0.26389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-13194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278 L 0.27018 -0.278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-13796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2793 -0.6833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34167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0.09856 -0.00695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960234" y="681579"/>
            <a:ext cx="100125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GB" sz="3200" dirty="0" err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GB" sz="3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sz="3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GB" sz="3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GB" sz="3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GB" sz="3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GB" sz="3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sz="3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en-GB" sz="3200" dirty="0" err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đậm</a:t>
            </a:r>
            <a:r>
              <a:rPr lang="en-GB" sz="3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3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GB" sz="3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GB" sz="3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GB" sz="3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GB" sz="3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3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21318" y="1869077"/>
            <a:ext cx="8136444" cy="3176505"/>
            <a:chOff x="358526" y="2087066"/>
            <a:chExt cx="8136444" cy="3176505"/>
          </a:xfrm>
        </p:grpSpPr>
        <p:sp>
          <p:nvSpPr>
            <p:cNvPr id="43" name="Rectangle 42"/>
            <p:cNvSpPr/>
            <p:nvPr/>
          </p:nvSpPr>
          <p:spPr>
            <a:xfrm>
              <a:off x="556315" y="2087066"/>
              <a:ext cx="7938655" cy="3176505"/>
            </a:xfrm>
            <a:prstGeom prst="rect">
              <a:avLst/>
            </a:prstGeom>
            <a:solidFill>
              <a:srgbClr val="FCEAC6"/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8526" y="2475318"/>
              <a:ext cx="7638211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vi-VN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Góc sân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nho nhỏ </a:t>
              </a:r>
              <a:r>
                <a:rPr lang="vi-VN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mới </a:t>
              </a:r>
              <a:r>
                <a:rPr lang="vi-VN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xây</a:t>
              </a:r>
              <a:endParaRPr lang="en-GB" sz="2800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lvl="0" algn="ctr"/>
              <a:r>
                <a:rPr lang="vi-VN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Chiều </a:t>
              </a:r>
              <a:r>
                <a:rPr lang="vi-VN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chiều em đứng nơi này em </a:t>
              </a:r>
              <a:r>
                <a:rPr lang="vi-VN" sz="28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trông</a:t>
              </a:r>
              <a:endParaRPr lang="en-GB" sz="2800" b="1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lvl="0" algn="ctr"/>
              <a:r>
                <a:rPr lang="vi-VN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Thầy </a:t>
              </a:r>
              <a:r>
                <a:rPr lang="vi-VN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trời xanh biếc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mênh </a:t>
              </a:r>
              <a:r>
                <a:rPr lang="vi-VN" sz="28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mông</a:t>
              </a:r>
              <a:endParaRPr lang="en-GB" sz="2800" b="1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lvl="0" algn="ctr"/>
              <a:r>
                <a:rPr lang="vi-VN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Cánh </a:t>
              </a:r>
              <a:r>
                <a:rPr lang="vi-VN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cò chớp trắng trên sông Kinh Thầy</a:t>
              </a:r>
              <a:r>
                <a:rPr lang="vi-VN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...</a:t>
              </a:r>
              <a:endParaRPr lang="en-GB" sz="2800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lvl="0" algn="r"/>
              <a:r>
                <a:rPr lang="vi-VN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vi-VN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Trần Đăng Khoa</a:t>
              </a:r>
              <a:r>
                <a:rPr lang="vi-VN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endParaRPr lang="en-GB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959529" y="1491109"/>
            <a:ext cx="3415053" cy="4046896"/>
            <a:chOff x="11879826" y="1511089"/>
            <a:chExt cx="5922702" cy="7366211"/>
          </a:xfrm>
        </p:grpSpPr>
        <p:sp>
          <p:nvSpPr>
            <p:cNvPr id="49" name="Freeform 12"/>
            <p:cNvSpPr/>
            <p:nvPr/>
          </p:nvSpPr>
          <p:spPr>
            <a:xfrm>
              <a:off x="12617263" y="1511089"/>
              <a:ext cx="4460960" cy="6662672"/>
            </a:xfrm>
            <a:custGeom>
              <a:avLst/>
              <a:gdLst/>
              <a:ahLst/>
              <a:cxnLst/>
              <a:rect l="l" t="t" r="r" b="b"/>
              <a:pathLst>
                <a:path w="5606415" h="8229600">
                  <a:moveTo>
                    <a:pt x="0" y="0"/>
                  </a:moveTo>
                  <a:lnTo>
                    <a:pt x="5606416" y="0"/>
                  </a:lnTo>
                  <a:lnTo>
                    <a:pt x="5606416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50" name="Rounded Rectangle 49"/>
            <p:cNvSpPr/>
            <p:nvPr/>
          </p:nvSpPr>
          <p:spPr>
            <a:xfrm>
              <a:off x="12049746" y="5676900"/>
              <a:ext cx="5595996" cy="3200400"/>
            </a:xfrm>
            <a:prstGeom prst="roundRect">
              <a:avLst>
                <a:gd name="adj" fmla="val 7373"/>
              </a:avLst>
            </a:prstGeom>
            <a:solidFill>
              <a:schemeClr val="bg1"/>
            </a:solidFill>
            <a:ln w="57150">
              <a:solidFill>
                <a:srgbClr val="FF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69850">
                  <a:gradFill>
                    <a:gsLst>
                      <a:gs pos="75000">
                        <a:srgbClr val="62220C"/>
                      </a:gs>
                      <a:gs pos="43000">
                        <a:srgbClr val="8E461E"/>
                      </a:gs>
                    </a:gsLst>
                    <a:lin ang="5400000" scaled="1"/>
                  </a:gradFill>
                </a:ln>
              </a:endParaRPr>
            </a:p>
          </p:txBody>
        </p:sp>
        <p:sp>
          <p:nvSpPr>
            <p:cNvPr id="51" name="Freeform 12"/>
            <p:cNvSpPr/>
            <p:nvPr/>
          </p:nvSpPr>
          <p:spPr>
            <a:xfrm>
              <a:off x="11879826" y="6438900"/>
              <a:ext cx="1129043" cy="1538049"/>
            </a:xfrm>
            <a:custGeom>
              <a:avLst/>
              <a:gdLst/>
              <a:ahLst/>
              <a:cxnLst/>
              <a:rect l="l" t="t" r="r" b="b"/>
              <a:pathLst>
                <a:path w="5606415" h="8229600">
                  <a:moveTo>
                    <a:pt x="0" y="0"/>
                  </a:moveTo>
                  <a:lnTo>
                    <a:pt x="5606416" y="0"/>
                  </a:lnTo>
                  <a:lnTo>
                    <a:pt x="5606416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72815" b="96972" l="0" r="18081">
                            <a14:backgroundMark x1="2828" y1="87749" x2="2828" y2="87749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1" t="-373836" r="-396564" b="-61232"/>
              </a:stretch>
            </a:blipFill>
          </p:spPr>
        </p:sp>
        <p:sp>
          <p:nvSpPr>
            <p:cNvPr id="52" name="Freeform 12"/>
            <p:cNvSpPr/>
            <p:nvPr/>
          </p:nvSpPr>
          <p:spPr>
            <a:xfrm>
              <a:off x="16797231" y="6612467"/>
              <a:ext cx="1005297" cy="1524000"/>
            </a:xfrm>
            <a:custGeom>
              <a:avLst/>
              <a:gdLst/>
              <a:ahLst/>
              <a:cxnLst/>
              <a:rect l="l" t="t" r="r" b="b"/>
              <a:pathLst>
                <a:path w="5606415" h="8229600">
                  <a:moveTo>
                    <a:pt x="0" y="0"/>
                  </a:moveTo>
                  <a:lnTo>
                    <a:pt x="5606416" y="0"/>
                  </a:lnTo>
                  <a:lnTo>
                    <a:pt x="5606416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74054" b="88851" l="83838" r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457685" t="-390000" r="-3" b="-50000"/>
              </a:stretch>
            </a:blipFill>
          </p:spPr>
        </p:sp>
      </p:grpSp>
      <p:sp>
        <p:nvSpPr>
          <p:cNvPr id="54" name="Rectangle 53"/>
          <p:cNvSpPr/>
          <p:nvPr/>
        </p:nvSpPr>
        <p:spPr>
          <a:xfrm>
            <a:off x="3360860" y="2268642"/>
            <a:ext cx="1614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nho nhỏ </a:t>
            </a:r>
            <a:endParaRPr lang="en-GB" dirty="0"/>
          </a:p>
        </p:txBody>
      </p:sp>
      <p:sp>
        <p:nvSpPr>
          <p:cNvPr id="55" name="Rectangle 54"/>
          <p:cNvSpPr/>
          <p:nvPr/>
        </p:nvSpPr>
        <p:spPr>
          <a:xfrm>
            <a:off x="6116851" y="2698134"/>
            <a:ext cx="1083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endParaRPr lang="en-GB" dirty="0"/>
          </a:p>
        </p:txBody>
      </p:sp>
      <p:sp>
        <p:nvSpPr>
          <p:cNvPr id="56" name="Rectangle 55"/>
          <p:cNvSpPr/>
          <p:nvPr/>
        </p:nvSpPr>
        <p:spPr>
          <a:xfrm>
            <a:off x="4594285" y="3124694"/>
            <a:ext cx="2130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GB" sz="28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ênh</a:t>
            </a:r>
            <a:r>
              <a:rPr lang="en-GB" sz="28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mông</a:t>
            </a:r>
            <a:endParaRPr lang="en-GB" dirty="0"/>
          </a:p>
        </p:txBody>
      </p:sp>
      <p:grpSp>
        <p:nvGrpSpPr>
          <p:cNvPr id="58" name="Group 57"/>
          <p:cNvGrpSpPr/>
          <p:nvPr/>
        </p:nvGrpSpPr>
        <p:grpSpPr>
          <a:xfrm>
            <a:off x="8359787" y="3880341"/>
            <a:ext cx="2548129" cy="1419426"/>
            <a:chOff x="8359787" y="3880341"/>
            <a:chExt cx="2548129" cy="1419426"/>
          </a:xfrm>
        </p:grpSpPr>
        <p:sp>
          <p:nvSpPr>
            <p:cNvPr id="53" name="Rectangle 52"/>
            <p:cNvSpPr/>
            <p:nvPr/>
          </p:nvSpPr>
          <p:spPr>
            <a:xfrm>
              <a:off x="8359787" y="3880341"/>
              <a:ext cx="250816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b="1" dirty="0" err="1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GB" sz="2800" b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hiểu</a:t>
              </a:r>
              <a:r>
                <a:rPr lang="en-GB" sz="2800" b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GB" sz="2800" b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GB" sz="2800" b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GB" sz="2800" b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GB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0279184" y="4776547"/>
              <a:ext cx="62873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69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0.44922 0.3664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61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L 0.25612 0.3039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9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0.31602 0.2416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4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4" grpId="0"/>
      <p:bldP spid="54" grpId="1"/>
      <p:bldP spid="54" grpId="2"/>
      <p:bldP spid="55" grpId="0"/>
      <p:bldP spid="55" grpId="1"/>
      <p:bldP spid="55" grpId="2"/>
      <p:bldP spid="56" grpId="0"/>
      <p:bldP spid="56" grpId="1"/>
      <p:bldP spid="5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46954" cy="247747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021873"/>
              </p:ext>
            </p:extLst>
          </p:nvPr>
        </p:nvGraphicFramePr>
        <p:xfrm>
          <a:off x="1982027" y="1876245"/>
          <a:ext cx="8653130" cy="37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739">
                  <a:extLst>
                    <a:ext uri="{9D8B030D-6E8A-4147-A177-3AD203B41FA5}">
                      <a16:colId xmlns:a16="http://schemas.microsoft.com/office/drawing/2014/main" val="107020470"/>
                    </a:ext>
                  </a:extLst>
                </a:gridCol>
                <a:gridCol w="5859391">
                  <a:extLst>
                    <a:ext uri="{9D8B030D-6E8A-4147-A177-3AD203B41FA5}">
                      <a16:colId xmlns:a16="http://schemas.microsoft.com/office/drawing/2014/main" val="2785905697"/>
                    </a:ext>
                  </a:extLst>
                </a:gridCol>
              </a:tblGrid>
              <a:tr h="927000">
                <a:tc>
                  <a:txBody>
                    <a:bodyPr/>
                    <a:lstStyle/>
                    <a:p>
                      <a:pPr algn="ctr"/>
                      <a:r>
                        <a:rPr lang="en-GB" sz="320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endParaRPr lang="en-GB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GB" sz="3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GB" sz="3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endParaRPr lang="en-GB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929756"/>
                  </a:ext>
                </a:extLst>
              </a:tr>
              <a:tr h="92700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nho</a:t>
                      </a:r>
                      <a:r>
                        <a:rPr lang="en-GB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nhỏ</a:t>
                      </a:r>
                      <a:endParaRPr lang="en-GB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32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 bé, nhỏ xíu, bé xíu, nhỏ</a:t>
                      </a:r>
                      <a:r>
                        <a:rPr lang="en-GB" sz="3200" baseline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bé,…</a:t>
                      </a:r>
                      <a:endParaRPr lang="en-GB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290170"/>
                  </a:ext>
                </a:extLst>
              </a:tr>
              <a:tr h="927000">
                <a:tc>
                  <a:txBody>
                    <a:bodyPr/>
                    <a:lstStyle/>
                    <a:p>
                      <a:pPr algn="ctr"/>
                      <a:r>
                        <a:rPr lang="en-GB" sz="32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trông</a:t>
                      </a:r>
                      <a:endParaRPr lang="en-GB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nhìn, nom, xem, coi,…</a:t>
                      </a:r>
                      <a:endParaRPr lang="en-GB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493062"/>
                  </a:ext>
                </a:extLst>
              </a:tr>
              <a:tr h="927000">
                <a:tc>
                  <a:txBody>
                    <a:bodyPr/>
                    <a:lstStyle/>
                    <a:p>
                      <a:pPr algn="ctr"/>
                      <a:r>
                        <a:rPr lang="en-GB" sz="32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mênh</a:t>
                      </a:r>
                      <a:r>
                        <a:rPr lang="en-GB" sz="3200" baseline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mông</a:t>
                      </a:r>
                      <a:endParaRPr lang="en-GB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3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bao</a:t>
                      </a:r>
                      <a:r>
                        <a:rPr lang="en-GB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la, </a:t>
                      </a:r>
                      <a:r>
                        <a:rPr lang="en-GB" sz="3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bát</a:t>
                      </a:r>
                      <a:r>
                        <a:rPr lang="en-GB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ngát</a:t>
                      </a:r>
                      <a:r>
                        <a:rPr lang="en-GB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GB" sz="3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rộng</a:t>
                      </a:r>
                      <a:r>
                        <a:rPr lang="en-GB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lớn</a:t>
                      </a:r>
                      <a:r>
                        <a:rPr lang="en-GB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,…</a:t>
                      </a:r>
                      <a:endParaRPr lang="en-GB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32537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500" y="636510"/>
            <a:ext cx="5121084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61265" y="1187851"/>
            <a:ext cx="11233430" cy="5011039"/>
            <a:chOff x="8733" y="690462"/>
            <a:chExt cx="9704721" cy="5212799"/>
          </a:xfrm>
        </p:grpSpPr>
        <p:sp>
          <p:nvSpPr>
            <p:cNvPr id="9" name="Rectangle 8"/>
            <p:cNvSpPr/>
            <p:nvPr/>
          </p:nvSpPr>
          <p:spPr>
            <a:xfrm>
              <a:off x="8733" y="690462"/>
              <a:ext cx="9704721" cy="5212799"/>
            </a:xfrm>
            <a:prstGeom prst="rect">
              <a:avLst/>
            </a:prstGeom>
            <a:solidFill>
              <a:srgbClr val="D9ECCD"/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9555" y="1126808"/>
              <a:ext cx="8894268" cy="4194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52425" algn="just"/>
              <a:r>
                <a:rPr lang="en-GB" sz="32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Mưa</a:t>
              </a:r>
              <a:r>
                <a:rPr lang="en-GB" sz="32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mùa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xuân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xôn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xao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phơi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phới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hạt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mưa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i="1" dirty="0" err="1" smtClean="0">
                  <a:solidFill>
                    <a:srgbClr val="FF533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bé</a:t>
              </a:r>
              <a:r>
                <a:rPr lang="en-GB" sz="3200" b="1" i="1" dirty="0" smtClean="0">
                  <a:solidFill>
                    <a:srgbClr val="FF533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i="1" dirty="0" err="1" smtClean="0">
                  <a:solidFill>
                    <a:srgbClr val="FF533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nhỏ</a:t>
              </a:r>
              <a:r>
                <a:rPr lang="en-GB" sz="3200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mềm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mại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rơi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nhảy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nhót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Hạt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nọ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tiếp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hạt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kia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đan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xuống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đất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đất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i="1" dirty="0" err="1" smtClean="0">
                  <a:solidFill>
                    <a:srgbClr val="FF533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</a:t>
              </a:r>
              <a:r>
                <a:rPr lang="en-GB" sz="3200" b="1" i="1" dirty="0" smtClean="0">
                  <a:solidFill>
                    <a:srgbClr val="FF533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i="1" dirty="0" err="1" smtClean="0">
                  <a:solidFill>
                    <a:srgbClr val="FF533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cằn</a:t>
              </a:r>
              <a:r>
                <a:rPr lang="en-GB" sz="3200" b="1" i="1" dirty="0" smtClean="0">
                  <a:solidFill>
                    <a:srgbClr val="FF533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bỗng</a:t>
              </a:r>
              <a:r>
                <a:rPr lang="en-GB" sz="32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dậy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âu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yếm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đón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lấy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giọt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mưa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ấm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áp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3200" b="1" i="1" dirty="0" err="1" smtClean="0">
                  <a:solidFill>
                    <a:srgbClr val="FF533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GB" sz="3200" b="1" i="1" dirty="0" smtClean="0">
                  <a:solidFill>
                    <a:srgbClr val="FF533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i="1" dirty="0" err="1" smtClean="0">
                  <a:solidFill>
                    <a:srgbClr val="FF533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lành</a:t>
              </a:r>
              <a:r>
                <a:rPr lang="en-GB" sz="3200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GB" sz="32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en-GB" sz="32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đất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i="1" dirty="0" err="1" smtClean="0">
                  <a:solidFill>
                    <a:srgbClr val="FF533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dịu</a:t>
              </a:r>
              <a:r>
                <a:rPr lang="en-GB" sz="3200" b="1" i="1" dirty="0" smtClean="0">
                  <a:solidFill>
                    <a:srgbClr val="FF533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i="1" dirty="0" err="1" smtClean="0">
                  <a:solidFill>
                    <a:srgbClr val="FF533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mềm</a:t>
              </a:r>
              <a:r>
                <a:rPr lang="en-GB" sz="32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mẫn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tiếp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nhựa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cây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cỏ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Mưa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mùa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xuân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mang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cây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i="1" dirty="0" err="1" smtClean="0">
                  <a:solidFill>
                    <a:srgbClr val="FF533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sức</a:t>
              </a:r>
              <a:r>
                <a:rPr lang="en-GB" sz="3200" b="1" i="1" dirty="0" smtClean="0">
                  <a:solidFill>
                    <a:srgbClr val="FF533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i="1" dirty="0" err="1" smtClean="0">
                  <a:solidFill>
                    <a:srgbClr val="FF533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GB" sz="3200" b="1" i="1" dirty="0" smtClean="0">
                  <a:solidFill>
                    <a:srgbClr val="FF533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tràn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đầy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cây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mùa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mùa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hoa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thơm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trái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ngọt</a:t>
              </a:r>
              <a:r>
                <a:rPr lang="en-GB" sz="32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algn="r"/>
              <a:r>
                <a:rPr lang="en-GB" sz="32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GB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Nguyễn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Thị</a:t>
              </a:r>
              <a:r>
                <a:rPr lang="en-GB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Thu </a:t>
              </a:r>
              <a:r>
                <a:rPr lang="en-GB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Trang</a:t>
              </a:r>
              <a:r>
                <a:rPr lang="en-GB" sz="32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endParaRPr lang="en-GB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390" y="519680"/>
            <a:ext cx="5127180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6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321</Words>
  <Application>Microsoft Office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Cambria</vt:lpstr>
      <vt:lpstr>SVN-Newton</vt:lpstr>
      <vt:lpstr>Times New Roman</vt:lpstr>
      <vt:lpstr>1_Office Theme</vt:lpstr>
      <vt:lpstr>2_Office Theme</vt:lpstr>
      <vt:lpstr>3_Office Theme</vt:lpstr>
      <vt:lpstr>5_Office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29</cp:revision>
  <dcterms:created xsi:type="dcterms:W3CDTF">2024-08-30T15:04:16Z</dcterms:created>
  <dcterms:modified xsi:type="dcterms:W3CDTF">2024-10-15T08:01:29Z</dcterms:modified>
</cp:coreProperties>
</file>